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61" r:id="rId4"/>
    <p:sldId id="262" r:id="rId5"/>
    <p:sldId id="263" r:id="rId6"/>
    <p:sldId id="264" r:id="rId7"/>
    <p:sldId id="265" r:id="rId8"/>
    <p:sldId id="266" r:id="rId9"/>
    <p:sldId id="267" r:id="rId10"/>
    <p:sldId id="268" r:id="rId11"/>
    <p:sldId id="269" r:id="rId12"/>
    <p:sldId id="270" r:id="rId13"/>
    <p:sldId id="271" r:id="rId14"/>
    <p:sldId id="272" r:id="rId15"/>
    <p:sldId id="273" r:id="rId16"/>
    <p:sldId id="274" r:id="rId17"/>
    <p:sldId id="275" r:id="rId18"/>
    <p:sldId id="276" r:id="rId19"/>
    <p:sldId id="277" r:id="rId20"/>
    <p:sldId id="278" r:id="rId21"/>
    <p:sldId id="279" r:id="rId22"/>
    <p:sldId id="280" r:id="rId23"/>
    <p:sldId id="259" r:id="rId2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79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CD8981-3A07-4DBB-B9BB-15BFEAFBBE15}" type="datetimeFigureOut">
              <a:rPr lang="en-US" smtClean="0"/>
              <a:t>10/1/2020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DFA23D-7630-4425-BCE2-9F7BFBAE31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82251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CD8981-3A07-4DBB-B9BB-15BFEAFBBE15}" type="datetimeFigureOut">
              <a:rPr lang="en-US" smtClean="0"/>
              <a:t>10/1/2020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DFA23D-7630-4425-BCE2-9F7BFBAE31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36221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CD8981-3A07-4DBB-B9BB-15BFEAFBBE15}" type="datetimeFigureOut">
              <a:rPr lang="en-US" smtClean="0"/>
              <a:t>10/1/2020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DFA23D-7630-4425-BCE2-9F7BFBAE31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188898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en-US"/>
              <a:t>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CD8981-3A07-4DBB-B9BB-15BFEAFBBE15}" type="datetimeFigureOut">
              <a:rPr lang="en-US" smtClean="0"/>
              <a:t>10/1/2020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DFA23D-7630-4425-BCE2-9F7BFBAE3120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68932478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CD8981-3A07-4DBB-B9BB-15BFEAFBBE15}" type="datetimeFigureOut">
              <a:rPr lang="en-US" smtClean="0"/>
              <a:t>10/1/2020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DFA23D-7630-4425-BCE2-9F7BFBAE31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038695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CD8981-3A07-4DBB-B9BB-15BFEAFBBE15}" type="datetimeFigureOut">
              <a:rPr lang="en-US" smtClean="0"/>
              <a:t>10/1/2020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DFA23D-7630-4425-BCE2-9F7BFBAE31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908187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CD8981-3A07-4DBB-B9BB-15BFEAFBBE15}" type="datetimeFigureOut">
              <a:rPr lang="en-US" smtClean="0"/>
              <a:t>10/1/2020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DFA23D-7630-4425-BCE2-9F7BFBAE31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543295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CD8981-3A07-4DBB-B9BB-15BFEAFBBE15}" type="datetimeFigureOut">
              <a:rPr lang="en-US" smtClean="0"/>
              <a:t>10/1/2020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DFA23D-7630-4425-BCE2-9F7BFBAE31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81034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CD8981-3A07-4DBB-B9BB-15BFEAFBBE15}" type="datetimeFigureOut">
              <a:rPr lang="en-US" smtClean="0"/>
              <a:t>10/1/2020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DFA23D-7630-4425-BCE2-9F7BFBAE31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51153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CD8981-3A07-4DBB-B9BB-15BFEAFBBE15}" type="datetimeFigureOut">
              <a:rPr lang="en-US" smtClean="0"/>
              <a:t>10/1/2020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DFA23D-7630-4425-BCE2-9F7BFBAE31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47713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CD8981-3A07-4DBB-B9BB-15BFEAFBBE15}" type="datetimeFigureOut">
              <a:rPr lang="en-US" smtClean="0"/>
              <a:t>10/1/2020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DFA23D-7630-4425-BCE2-9F7BFBAE31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5961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CD8981-3A07-4DBB-B9BB-15BFEAFBBE15}" type="datetimeFigureOut">
              <a:rPr lang="en-US" smtClean="0"/>
              <a:t>10/1/2020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DFA23D-7630-4425-BCE2-9F7BFBAE31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51494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CD8981-3A07-4DBB-B9BB-15BFEAFBBE15}" type="datetimeFigureOut">
              <a:rPr lang="en-US" smtClean="0"/>
              <a:t>10/1/2020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DFA23D-7630-4425-BCE2-9F7BFBAE31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31122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CD8981-3A07-4DBB-B9BB-15BFEAFBBE15}" type="datetimeFigureOut">
              <a:rPr lang="en-US" smtClean="0"/>
              <a:t>10/1/2020</a:t>
            </a:fld>
            <a:endParaRPr 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DFA23D-7630-4425-BCE2-9F7BFBAE31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27780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CD8981-3A07-4DBB-B9BB-15BFEAFBBE15}" type="datetimeFigureOut">
              <a:rPr lang="en-US" smtClean="0"/>
              <a:t>10/1/2020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DFA23D-7630-4425-BCE2-9F7BFBAE31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85135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CD8981-3A07-4DBB-B9BB-15BFEAFBBE15}" type="datetimeFigureOut">
              <a:rPr lang="en-US" smtClean="0"/>
              <a:t>10/1/2020</a:t>
            </a:fld>
            <a:endParaRPr 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DFA23D-7630-4425-BCE2-9F7BFBAE31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4776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CD8981-3A07-4DBB-B9BB-15BFEAFBBE15}" type="datetimeFigureOut">
              <a:rPr lang="en-US" smtClean="0"/>
              <a:t>10/1/2020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DFA23D-7630-4425-BCE2-9F7BFBAE31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54857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96CD8981-3A07-4DBB-B9BB-15BFEAFBBE15}" type="datetimeFigureOut">
              <a:rPr lang="en-US" smtClean="0"/>
              <a:t>10/1/2020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DFA23D-7630-4425-BCE2-9F7BFBAE31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6652941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5564" y="434109"/>
            <a:ext cx="11490035" cy="4842034"/>
          </a:xfrm>
        </p:spPr>
        <p:txBody>
          <a:bodyPr/>
          <a:lstStyle/>
          <a:p>
            <a:r>
              <a:rPr lang="sr-Cyrl-R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Предмет: Психијатрија са негом</a:t>
            </a:r>
            <a:br>
              <a:rPr lang="sr-Cyrl-R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sr-Cyrl-R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Вежбе у оквиру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XIV</a:t>
            </a:r>
            <a:r>
              <a:rPr lang="sr-Latn-R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наставне јединице</a:t>
            </a:r>
            <a:b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sr-Cyrl-R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ПСИХОТЕРАПИЈА И СОЦИОТЕРАПИЈА</a:t>
            </a:r>
            <a:br>
              <a:rPr 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259782" y="5384800"/>
            <a:ext cx="4779818" cy="1052946"/>
          </a:xfrm>
        </p:spPr>
        <p:txBody>
          <a:bodyPr>
            <a:normAutofit/>
          </a:bodyPr>
          <a:lstStyle/>
          <a:p>
            <a:r>
              <a:rPr lang="sr-Cyrl-RS" b="1" cap="none" dirty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проф. др Горан Михајловић</a:t>
            </a:r>
            <a:endParaRPr lang="en-US" b="1" cap="none" dirty="0">
              <a:solidFill>
                <a:srgbClr val="FFC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sr-Cyrl-RS" b="1" cap="none" dirty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асс. др сци. мед.  Данијела Д. Ђоковић</a:t>
            </a:r>
            <a:endParaRPr lang="en-US" b="1" cap="none" dirty="0">
              <a:solidFill>
                <a:srgbClr val="FFC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  <p:pic>
        <p:nvPicPr>
          <p:cNvPr id="1026" name="Picture 2" descr="http://ritamgrada.rs/kragujevac/wp-content/uploads/2012/12/fakultet-medicinskih-nauka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59989" y="5682031"/>
            <a:ext cx="1026775" cy="7700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Subtitle 2"/>
          <p:cNvSpPr txBox="1">
            <a:spLocks/>
          </p:cNvSpPr>
          <p:nvPr/>
        </p:nvSpPr>
        <p:spPr>
          <a:xfrm>
            <a:off x="4738868" y="6437746"/>
            <a:ext cx="1731408" cy="420254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62500" lnSpcReduction="20000"/>
          </a:bodyPr>
          <a:lstStyle>
            <a:lvl1pPr marL="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2000" b="0" i="0" kern="1200" cap="all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1800" b="0" i="0" kern="1200">
                <a:solidFill>
                  <a:schemeClr val="tx1">
                    <a:tint val="75000"/>
                  </a:schemeClr>
                </a:solidFill>
                <a:latin typeface="+mj-lt"/>
                <a:ea typeface="+mj-ea"/>
                <a:cs typeface="+mj-cs"/>
              </a:defRPr>
            </a:lvl2pPr>
            <a:lvl3pPr marL="914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1600" b="0" i="0" kern="1200">
                <a:solidFill>
                  <a:schemeClr val="tx1">
                    <a:tint val="75000"/>
                  </a:schemeClr>
                </a:solidFill>
                <a:latin typeface="+mj-lt"/>
                <a:ea typeface="+mj-ea"/>
                <a:cs typeface="+mj-cs"/>
              </a:defRPr>
            </a:lvl3pPr>
            <a:lvl4pPr marL="1371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1400" b="0" i="0" kern="1200">
                <a:solidFill>
                  <a:schemeClr val="tx1">
                    <a:tint val="75000"/>
                  </a:schemeClr>
                </a:solidFill>
                <a:latin typeface="+mj-lt"/>
                <a:ea typeface="+mj-ea"/>
                <a:cs typeface="+mj-cs"/>
              </a:defRPr>
            </a:lvl4pPr>
            <a:lvl5pPr marL="18288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1400" b="0" i="0" kern="1200">
                <a:solidFill>
                  <a:schemeClr val="tx1">
                    <a:tint val="75000"/>
                  </a:schemeClr>
                </a:solidFill>
                <a:latin typeface="+mj-lt"/>
                <a:ea typeface="+mj-ea"/>
                <a:cs typeface="+mj-cs"/>
              </a:defRPr>
            </a:lvl5pPr>
            <a:lvl6pPr marL="22860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1400" b="0" i="0" kern="1200">
                <a:solidFill>
                  <a:schemeClr val="tx1">
                    <a:tint val="75000"/>
                  </a:schemeClr>
                </a:solidFill>
                <a:latin typeface="+mj-lt"/>
                <a:ea typeface="+mj-ea"/>
                <a:cs typeface="+mj-cs"/>
              </a:defRPr>
            </a:lvl6pPr>
            <a:lvl7pPr marL="2743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1400" b="0" i="0" kern="1200">
                <a:solidFill>
                  <a:schemeClr val="tx1">
                    <a:tint val="75000"/>
                  </a:schemeClr>
                </a:solidFill>
                <a:latin typeface="+mj-lt"/>
                <a:ea typeface="+mj-ea"/>
                <a:cs typeface="+mj-cs"/>
              </a:defRPr>
            </a:lvl7pPr>
            <a:lvl8pPr marL="3200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1400" b="0" i="0" kern="1200">
                <a:solidFill>
                  <a:schemeClr val="tx1">
                    <a:tint val="75000"/>
                  </a:schemeClr>
                </a:solidFill>
                <a:latin typeface="+mj-lt"/>
                <a:ea typeface="+mj-ea"/>
                <a:cs typeface="+mj-cs"/>
              </a:defRPr>
            </a:lvl8pPr>
            <a:lvl9pPr marL="3657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1400" b="0" i="0" kern="1200">
                <a:solidFill>
                  <a:schemeClr val="tx1">
                    <a:tint val="75000"/>
                  </a:schemeClr>
                </a:solidFill>
                <a:latin typeface="+mj-lt"/>
                <a:ea typeface="+mj-ea"/>
                <a:cs typeface="+mj-cs"/>
              </a:defRPr>
            </a:lvl9pPr>
          </a:lstStyle>
          <a:p>
            <a:r>
              <a:rPr lang="sr-Cyrl-R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Крагујевац, 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2020.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51945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8484"/>
    </mc:Choice>
    <mc:Fallback xmlns="">
      <p:transition spd="slow" advTm="8484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6327" y="1625593"/>
            <a:ext cx="11203709" cy="2992588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ТЕРАПИЈА ОХРАБРЕЊА И ПОДРШКЕ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заснива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се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успост</a:t>
            </a:r>
            <a:r>
              <a:rPr lang="sr-Cyrl-C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ав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љ</a:t>
            </a:r>
            <a:r>
              <a:rPr lang="sr-Cyrl-C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ању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позитивног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емоционалног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односа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између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терапеута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 </a:t>
            </a:r>
            <a:r>
              <a:rPr lang="sr-Cyrl-R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пацијента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који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омогућава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пружање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топле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подршке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охрабрења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разумевања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које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је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пацијенту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неопходно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Ову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терапију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прати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давање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савета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сугестивно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деловање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засновано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ауторитету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терапеута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pPr marL="0" indent="0" algn="just">
              <a:buNone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34089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4575"/>
    </mc:Choice>
    <mc:Fallback xmlns="">
      <p:transition spd="slow" advTm="24575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6327" y="1625593"/>
            <a:ext cx="11203709" cy="2992588"/>
          </a:xfrm>
        </p:spPr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sr-Cyrl-R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вези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са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овом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терапијом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је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техника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ИСПОВЕДАЊА и ВЕНТИЛАЦИЈЕ,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када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терапеут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охрабрује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пацијента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или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га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наговара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да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сасвим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слободно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прича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о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својим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тегобама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околностима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које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су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вези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са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актуелном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конфликтном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ситуацијом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sr-Cyrl-R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ВОЂЕЊЕ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је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супортивна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интервенција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када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терапеут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преузима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активну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улогу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доношењу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плана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активности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који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се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односи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деловање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пацијента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породичној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радној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социјалној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средини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 algn="just">
              <a:buNone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30004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9895"/>
    </mc:Choice>
    <mc:Fallback xmlns="">
      <p:transition spd="slow" advTm="29895"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6327" y="1625592"/>
            <a:ext cx="11203709" cy="3648371"/>
          </a:xfrm>
        </p:spPr>
        <p:txBody>
          <a:bodyPr>
            <a:normAutofit fontScale="85000" lnSpcReduction="20000"/>
          </a:bodyPr>
          <a:lstStyle/>
          <a:p>
            <a:pPr marL="0" indent="0" algn="just">
              <a:buNone/>
            </a:pP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ЕДУКАЦИЈА И САВЕТОВАЊЕ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је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техника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којој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терапеут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са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позиције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ауторитета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који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зна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охрабрује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разуме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учи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болесника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даје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му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конкретне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савете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сугерира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му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понашања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која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би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била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значајна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конструктивну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акцију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sr-Cyrl-R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endParaRPr lang="sr-Cyrl-RS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ЕКСТЕРНАЛИЗАЦЈА ИНТЕРЕСОВАЊА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је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техника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која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подразумева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активно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укључивање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пацијента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групне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активности</a:t>
            </a:r>
            <a:r>
              <a:rPr lang="sr-Cyrl-C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pPr marL="0" indent="0" algn="just">
              <a:buNone/>
            </a:pPr>
            <a:endParaRPr lang="sr-Cyrl-CS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СУГЕСТИЈА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је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техника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површне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психотерапије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која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се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може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применити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регресивним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стањима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код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соматски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оболелих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особа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као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код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неких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неуротичних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стања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која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су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ситуационо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условљене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 </a:t>
            </a:r>
          </a:p>
          <a:p>
            <a:pPr marL="0" indent="0" algn="just">
              <a:buNone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76945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0357"/>
    </mc:Choice>
    <mc:Fallback xmlns="">
      <p:transition spd="slow" advTm="40357"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6327" y="1625592"/>
            <a:ext cx="11203709" cy="3648371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n-US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Бихејвиорална</a:t>
            </a: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психотерапија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је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реедукативна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психотерапијска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техника</a:t>
            </a:r>
            <a:r>
              <a:rPr lang="sr-Cyrl-R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заснована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лабораторијски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емпиријски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утврђеним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принципима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учења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условљавањем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који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су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пракси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уобличени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под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називом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научне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дисциплине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познате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као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бихејвиоризам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sr-Cyrl-R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Основна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претпоставка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бихејвиориста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је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да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лабораторијски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модел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експерименталне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неурозе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поремећеног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понашања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може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да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пружи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значајне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претпоставке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о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етиологији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страха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и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неуротичних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манифестација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код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људи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28307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5171"/>
    </mc:Choice>
    <mc:Fallback xmlns="">
      <p:transition spd="slow" advTm="35171"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6327" y="1625592"/>
            <a:ext cx="11203709" cy="3648371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Најчешће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примењиване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технике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бихејвиоралне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психотерапије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су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u="sng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сестематска</a:t>
            </a:r>
            <a:r>
              <a:rPr lang="en-US" sz="28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u="sng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десензитизација</a:t>
            </a:r>
            <a:r>
              <a:rPr lang="en-US" sz="28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2800" u="sng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терапија</a:t>
            </a:r>
            <a:r>
              <a:rPr lang="en-US" sz="28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u="sng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преплављавањем</a:t>
            </a:r>
            <a:r>
              <a:rPr lang="en-US" sz="28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 </a:t>
            </a:r>
            <a:r>
              <a:rPr lang="en-US" sz="2800" u="sng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терапија</a:t>
            </a:r>
            <a:r>
              <a:rPr lang="en-US" sz="28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u="sng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економисања</a:t>
            </a:r>
            <a:r>
              <a:rPr lang="en-US" sz="28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u="sng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купонима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 algn="just">
              <a:buNone/>
            </a:pPr>
            <a:r>
              <a:rPr lang="sr-Cyrl-C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</a:t>
            </a:r>
            <a:r>
              <a:rPr lang="en-US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ехника</a:t>
            </a: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систематске</a:t>
            </a: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десензитизације</a:t>
            </a: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подразумева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терапијски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процес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разусловљавања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страха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који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се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заснива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комбинованој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наизменичној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експозицији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субјекта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сценама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које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изазивају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страх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 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мишићној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релаксацији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 algn="just">
              <a:buNone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17795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7730"/>
    </mc:Choice>
    <mc:Fallback xmlns="">
      <p:transition spd="slow" advTm="27730"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6327" y="1625592"/>
            <a:ext cx="11203709" cy="3648371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n-US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Терапија</a:t>
            </a: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преплављавањем</a:t>
            </a: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подразумева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излагање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субјекта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у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дужем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временском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интервалу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аверзивним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стимулусима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имагинацији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или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уживо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sr-Cyrl-C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еопходно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је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да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субјект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буде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информисан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о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циљевима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терапије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самој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техници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уз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објашњење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чињенице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да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је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излагање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стимулусима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који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изазивају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страх</a:t>
            </a:r>
            <a:r>
              <a:rPr lang="sr-Cyrl-R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начин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да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се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страх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превазиђе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а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да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понашања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заснована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избегавању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таквих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ситуација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учвршћују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неуротичну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симптоматологију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 algn="just">
              <a:buNone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35149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8963"/>
    </mc:Choice>
    <mc:Fallback xmlns="">
      <p:transition spd="slow" advTm="28963"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6327" y="1625592"/>
            <a:ext cx="11203709" cy="3648371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</a:t>
            </a:r>
            <a:r>
              <a:rPr lang="sr-Cyrl-C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ерапија економисања купонима</a:t>
            </a:r>
            <a:r>
              <a:rPr lang="sr-Cyrl-C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подразумева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увођење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терапијски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купона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који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имају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значење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спољашњих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позитивних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или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негатвних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поткрепљивача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Пацијент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може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заменити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купон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конкретни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извор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његовог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задовољства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храна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цигарете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боља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соба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сл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).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Ова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техника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има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значајно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место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подизању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мотивације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пацијента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активности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које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се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одвијају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окружујућем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свету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 algn="just">
              <a:buNone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44768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7717"/>
    </mc:Choice>
    <mc:Fallback xmlns="">
      <p:transition spd="slow" advTm="27717"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6327" y="1625592"/>
            <a:ext cx="11203709" cy="3648371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КОГНИТИВНА ПСИХОТЕРАПИЈА</a:t>
            </a:r>
            <a:endParaRPr 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Основни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принципи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когнитивне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психотерапије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засновани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су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спознаји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да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су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стања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емоционалне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декомпензације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често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последица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,,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кривих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,,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интерпретација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информација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које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одређеном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тренутку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појединца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имају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важност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значајних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животних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догађаја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Суштина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когнитивног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приступа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заснива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се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идентификацији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ирационалних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премиса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и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њиховом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кориговању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уз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помоћ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терапијских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техника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 algn="just">
              <a:buNone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1884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1884"/>
    </mc:Choice>
    <mc:Fallback xmlns="">
      <p:transition spd="slow" advTm="31884"/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6327" y="1625592"/>
            <a:ext cx="11203709" cy="4359572"/>
          </a:xfrm>
        </p:spPr>
        <p:txBody>
          <a:bodyPr>
            <a:normAutofit fontScale="92500"/>
          </a:bodyPr>
          <a:lstStyle/>
          <a:p>
            <a:pPr marL="0" indent="0" algn="just">
              <a:buNone/>
            </a:pPr>
            <a:r>
              <a:rPr lang="sr-Cyrl-R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Социотерапија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је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саставни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интегрални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део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третмана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душевно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оболелих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особа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sr-Cyrl-C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склопу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третмана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душевних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поремећаја</a:t>
            </a:r>
            <a:r>
              <a:rPr lang="sr-Cyrl-C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она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заузима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значајно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место</a:t>
            </a:r>
            <a:r>
              <a:rPr lang="sr-Cyrl-C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обзиром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да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се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ради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о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репертоару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терапијских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процедура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које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имају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циљ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постизање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што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квалитетније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ресоцијализације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душевно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оболелих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особа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sr-Cyrl-RS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endParaRPr lang="sr-Cyrl-RS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sr-Cyrl-R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Циљ</a:t>
            </a: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терапијског</a:t>
            </a: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програма</a:t>
            </a: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је</a:t>
            </a: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подстицање</a:t>
            </a: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оболеле</a:t>
            </a: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особе</a:t>
            </a: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социјалну</a:t>
            </a: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комуникацију</a:t>
            </a: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 </a:t>
            </a:r>
            <a:r>
              <a:rPr lang="en-US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све</a:t>
            </a: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видове</a:t>
            </a: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социјалних</a:t>
            </a: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активности</a:t>
            </a: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што</a:t>
            </a: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је</a:t>
            </a: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начин</a:t>
            </a: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превазилажења</a:t>
            </a: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осећања</a:t>
            </a: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усамљености</a:t>
            </a: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изолованости</a:t>
            </a: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од</a:t>
            </a: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групе</a:t>
            </a: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несигурности</a:t>
            </a: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али</a:t>
            </a: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 </a:t>
            </a:r>
            <a:r>
              <a:rPr lang="en-US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могућност</a:t>
            </a: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реализације</a:t>
            </a: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креативног</a:t>
            </a: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потенцијала</a:t>
            </a: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6518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9634"/>
    </mc:Choice>
    <mc:Fallback xmlns="">
      <p:transition spd="slow" advTm="39634"/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6327" y="1625592"/>
            <a:ext cx="11203709" cy="4359572"/>
          </a:xfrm>
        </p:spPr>
        <p:txBody>
          <a:bodyPr>
            <a:normAutofit fontScale="92500"/>
          </a:bodyPr>
          <a:lstStyle/>
          <a:p>
            <a:pPr marL="0" indent="0" algn="just">
              <a:buNone/>
            </a:pPr>
            <a:r>
              <a:rPr lang="sr-Cyrl-R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ТЕРАПИЈСКА ЗАЈЕДНИЦА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је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значајан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вид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социтерапијске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активности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посебно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популацију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хоспитализованих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болесника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Чланови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терапијске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заједнице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су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сви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пацијенти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сви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чанови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персонала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психијатријске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установе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sr-Cyrl-R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endParaRPr lang="sr-Cyrl-R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sr-Cyrl-R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Основни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принцип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терапијске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заједнице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је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принцип</a:t>
            </a: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заравњивања</a:t>
            </a: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хијерархијске</a:t>
            </a: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пирамиде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који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гарантује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равноправност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комуникацији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свим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учесницима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терапијске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заједнице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Састанци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терапијске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заједнице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могу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се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организовати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свакодневно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или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три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четири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пута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току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једне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недеље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теме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терапијске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заједнице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опредељују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се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пацијенти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током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самог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састанка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21651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0846"/>
    </mc:Choice>
    <mc:Fallback xmlns="">
      <p:transition spd="slow" advTm="40846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5636" y="1634836"/>
            <a:ext cx="11406909" cy="4936836"/>
          </a:xfrm>
        </p:spPr>
        <p:txBody>
          <a:bodyPr/>
          <a:lstStyle/>
          <a:p>
            <a:pPr algn="just"/>
            <a:r>
              <a:rPr lang="sr-Cyrl-CS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 најширем смислу речи, </a:t>
            </a:r>
            <a:r>
              <a:rPr lang="sr-Cyrl-C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ПСИХОТЕРАПИЈА</a:t>
            </a:r>
            <a:r>
              <a:rPr lang="sr-Cyrl-C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је психолошки метод лечења емоционалних поремећаја. Репертоар психотерапијских техника је велики, од оних површних тзв. </a:t>
            </a:r>
            <a:r>
              <a:rPr lang="sr-Cyrl-CS" b="1" dirty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супортативних</a:t>
            </a:r>
            <a:r>
              <a:rPr lang="sr-Cyrl-C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sr-Cyrl-C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чији су циљеви усмерени ка разрешавању актуелних проблема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sr-Cyrl-C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 оних </a:t>
            </a:r>
            <a:r>
              <a:rPr lang="sr-Cyrl-CS" b="1" dirty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психодинамских</a:t>
            </a:r>
            <a:r>
              <a:rPr lang="sr-Cyrl-C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b="1" dirty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дубинских</a:t>
            </a:r>
            <a:r>
              <a:rPr lang="sr-Cyrl-CS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које инсистирају на разрешењу несвесних, инфантилних и интрапсихичких конфликата, који су у основи менталне дисфункционалности и поремећеног понашања. </a:t>
            </a:r>
          </a:p>
          <a:p>
            <a:pPr algn="just"/>
            <a:r>
              <a:rPr lang="sr-Cyrl-C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Другим речима, </a:t>
            </a:r>
            <a:r>
              <a:rPr lang="sr-Cyrl-CS" b="1" dirty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заједнички елементи  свих психотерапијских процедура </a:t>
            </a:r>
            <a:r>
              <a:rPr lang="sr-Cyrl-CS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су отклањање или умањење манифестних симптома, корекција поремећеног понашања и успостављање адекватнијег свеукупног психичког функционисања личности. Оно што чини њихову различитост је дубина постављених циљева. 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sr-Cyrl-CS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 том смислу,  </a:t>
            </a:r>
            <a:r>
              <a:rPr lang="sr-Cyrl-C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психодинамске  технике  </a:t>
            </a:r>
            <a:r>
              <a:rPr lang="sr-Cyrl-C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имају за циљ реконструкцију личности кроз привођење у свест патолошких несвесних садржаја и њихово разрешење, које је услов јачања Ега кроз стицање увида и замену патолошких одбрана зрелијим.  </a:t>
            </a:r>
            <a:endParaRPr lang="en-US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646111" y="0"/>
            <a:ext cx="9404723" cy="1311564"/>
          </a:xfrm>
        </p:spPr>
        <p:txBody>
          <a:bodyPr/>
          <a:lstStyle/>
          <a:p>
            <a:br>
              <a:rPr lang="sr-Cyrl-R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sr-Cyrl-R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УВОД</a:t>
            </a:r>
            <a:endParaRPr lang="en-US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070745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143"/>
    </mc:Choice>
    <mc:Fallback xmlns="">
      <p:transition spd="slow" advTm="2143"/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6327" y="1625592"/>
            <a:ext cx="11203709" cy="4359572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РАДНА ТЕРАПИЈА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је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други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важан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облик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социотерапије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значајан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форсирање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здравог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сузбијање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патолошког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понашања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sr-Cyrl-R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endParaRPr lang="sr-Cyrl-R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sr-Cyrl-R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Рад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гр.</a:t>
            </a:r>
            <a:r>
              <a:rPr lang="en-US" sz="28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ергос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),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као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један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од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неопходних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чинилаца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човекове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егзистенције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форсира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здраве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потенцијале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личности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активира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пажњу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интелектуалне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емоционалне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потенцијале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редукује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анксиозност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развијајући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одржавајући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осећање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реалности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 algn="just">
              <a:buNone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0" indent="0">
              <a:buNone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09896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6867"/>
    </mc:Choice>
    <mc:Fallback xmlns="">
      <p:transition spd="slow" advTm="26867"/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6327" y="1625592"/>
            <a:ext cx="11203709" cy="4359572"/>
          </a:xfrm>
        </p:spPr>
        <p:txBody>
          <a:bodyPr>
            <a:normAutofit fontScale="92500" lnSpcReduction="10000"/>
          </a:bodyPr>
          <a:lstStyle/>
          <a:p>
            <a:pPr marL="0" indent="0" algn="just">
              <a:buNone/>
            </a:pP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РЕКРЕАТИВНЕ АКТИВНОСТИ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подразумевају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ангажовање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пацијента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које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доприноси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његовом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одмору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релаксацији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СОЦИОТЕРАПИЈСКИ КЛУБОВИ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могу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бити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организовани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склопу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психијатријских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установа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а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могу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функционисати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самостално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Чланови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клубова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су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лечени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психијатријски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пацијенти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Учешће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раду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клубова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узимају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чланови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њихових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породица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Терапијски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социотерапијским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клубовима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подразумева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разговоре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одређене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теме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размену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искуства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добијање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давање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савета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пружање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узајамне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подршке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опуштеној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толерантној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атмосфери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pPr marL="0" indent="0" algn="just">
              <a:buNone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0" indent="0">
              <a:buNone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16185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7635"/>
    </mc:Choice>
    <mc:Fallback xmlns="">
      <p:transition spd="slow" advTm="37635"/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6327" y="1625592"/>
            <a:ext cx="11203709" cy="4359572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sr-Cyrl-RS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Хвала на пажњи!</a:t>
            </a:r>
            <a:endParaRPr lang="en-US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0" indent="0">
              <a:buNone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7654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22"/>
    </mc:Choice>
    <mc:Fallback xmlns="">
      <p:transition spd="slow" advTm="422"/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295427"/>
          </a:xfrm>
        </p:spPr>
        <p:txBody>
          <a:bodyPr/>
          <a:lstStyle/>
          <a:p>
            <a:r>
              <a:rPr lang="sr-Cyrl-R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Референце:</a:t>
            </a:r>
            <a:endParaRPr 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1818" y="1302326"/>
            <a:ext cx="9588035" cy="4946073"/>
          </a:xfrm>
        </p:spPr>
        <p:txBody>
          <a:bodyPr/>
          <a:lstStyle/>
          <a:p>
            <a:r>
              <a:rPr lang="sr-Cyrl-RS" dirty="0"/>
              <a:t>1. </a:t>
            </a:r>
            <a:r>
              <a:rPr lang="sr-Latn-RS" dirty="0"/>
              <a:t>Kaličanin P.</a:t>
            </a:r>
            <a:r>
              <a:rPr lang="en-US" dirty="0"/>
              <a:t>: </a:t>
            </a:r>
            <a:r>
              <a:rPr lang="en-US" dirty="0" err="1"/>
              <a:t>Klini</a:t>
            </a:r>
            <a:r>
              <a:rPr lang="sr-Latn-RS" dirty="0"/>
              <a:t>č</a:t>
            </a:r>
            <a:r>
              <a:rPr lang="en-US" dirty="0" err="1"/>
              <a:t>ka</a:t>
            </a:r>
            <a:r>
              <a:rPr lang="en-US" dirty="0"/>
              <a:t> </a:t>
            </a:r>
            <a:r>
              <a:rPr lang="en-US" dirty="0" err="1"/>
              <a:t>psihijatrija</a:t>
            </a:r>
            <a:r>
              <a:rPr lang="en-US" dirty="0"/>
              <a:t>, </a:t>
            </a:r>
            <a:r>
              <a:rPr lang="en-US" dirty="0" err="1"/>
              <a:t>Institut</a:t>
            </a:r>
            <a:r>
              <a:rPr lang="en-US" dirty="0"/>
              <a:t> </a:t>
            </a:r>
            <a:r>
              <a:rPr lang="en-US" dirty="0" err="1"/>
              <a:t>za</a:t>
            </a:r>
            <a:r>
              <a:rPr lang="en-US" dirty="0"/>
              <a:t> me</a:t>
            </a:r>
            <a:r>
              <a:rPr lang="sr-Latn-RS" dirty="0"/>
              <a:t>ntalno zdravlje, 2003.</a:t>
            </a:r>
          </a:p>
          <a:p>
            <a:r>
              <a:rPr lang="sr-Latn-RS" dirty="0"/>
              <a:t>2. Ravanić D., Ignjatović-Ristić D.</a:t>
            </a:r>
            <a:r>
              <a:rPr lang="sr-Cyrl-RS" dirty="0"/>
              <a:t>: </a:t>
            </a:r>
            <a:r>
              <a:rPr lang="sr-Latn-RS" dirty="0"/>
              <a:t>Psihoterapija. U: Psihijatrija, Medicinski fakultet, Kragujevac,</a:t>
            </a:r>
            <a:r>
              <a:rPr lang="sr-Cyrl-RS" dirty="0"/>
              <a:t> 383-433; 2011. </a:t>
            </a:r>
            <a:endParaRPr lang="sr-Latn-RS" dirty="0"/>
          </a:p>
          <a:p>
            <a:r>
              <a:rPr lang="sr-Latn-RS" dirty="0"/>
              <a:t>Davidović D., Petrović D., Petrić M.: Psihijatrija sa medicinskom psihologijom, Astra, Kragujevac, 1998.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94181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91"/>
    </mc:Choice>
    <mc:Fallback xmlns="">
      <p:transition spd="slow" advTm="291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5636" y="1902691"/>
            <a:ext cx="11406909" cy="4668981"/>
          </a:xfrm>
        </p:spPr>
        <p:txBody>
          <a:bodyPr/>
          <a:lstStyle/>
          <a:p>
            <a:pPr algn="just"/>
            <a:r>
              <a:rPr lang="sr-Cyrl-C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Психотерапијски процес је сложен људски однос, који се састоји од емоционалних испољавања и сусрета осећања пацијента и лекара, психотерапеута.  </a:t>
            </a:r>
            <a:r>
              <a:rPr lang="sr-Cyrl-CS" sz="28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Аутентичност</a:t>
            </a:r>
            <a:r>
              <a:rPr lang="sr-Cyrl-C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је важна карактеристика овог сусрета  и подразумева амбијент поверења и сигурности,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хуманистички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однос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исказивање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емпатије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што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код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пацијента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ствара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осећање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поверења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које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је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неопходно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несметано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одвијање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психотерапијског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процеса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140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7523"/>
    </mc:Choice>
    <mc:Fallback xmlns="">
      <p:transition spd="slow" advTm="27523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0982" y="452582"/>
            <a:ext cx="9698871" cy="5795817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КЛАСИФИКАЦИЈА ПСИХОТЕРАПИЈСКИХ ТЕХНИКА</a:t>
            </a:r>
            <a:endParaRPr lang="sr-Cyrl-RS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sr-Cyrl-CS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ПСИХОАНАЛИЗА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sr-Cyrl-CS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ЕКСПРЕСИВНЕ ПСИХОТЕРАПИЈЕ (</a:t>
            </a:r>
            <a:r>
              <a:rPr lang="en-US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индивидуалне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sr-Cyrl-CS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</a:t>
            </a:r>
            <a:r>
              <a:rPr lang="en-US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Екпресивне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психотерапије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en-US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групне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sr-Cyrl-C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а)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Аналитичка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групна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психотерапија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групна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анализа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marL="0" indent="0"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sr-Cyrl-C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б)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Породична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партнерска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психотерапија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0" indent="0"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3</a:t>
            </a:r>
            <a:r>
              <a:rPr lang="sr-Cyrl-CS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Аналитичка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психодрама</a:t>
            </a:r>
            <a:endParaRPr lang="sr-Cyrl-R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sr-Cyrl-CS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 </a:t>
            </a:r>
            <a:r>
              <a:rPr lang="sr-Cyrl-C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Супортивне психотерапије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sr-Cyrl-C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sr-Cyrl-C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Сугестивне психотерапије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</a:t>
            </a:r>
            <a:r>
              <a:rPr lang="sr-Cyrl-C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а) Ларвирана сугестија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sr-Cyrl-C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б) Хипноза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v</a:t>
            </a:r>
            <a:r>
              <a:rPr lang="sr-Cyrl-CS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Аутогени тренинг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sr-Cyrl-C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Супортивно-вербална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психотерапија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04278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5446"/>
    </mc:Choice>
    <mc:Fallback xmlns="">
      <p:transition spd="slow" advTm="35446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0982" y="452582"/>
            <a:ext cx="9698871" cy="5795817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5.   </a:t>
            </a:r>
            <a:r>
              <a:rPr lang="en-US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Неоанализа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6.   </a:t>
            </a:r>
            <a:r>
              <a:rPr lang="en-US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Бихејвиорална</a:t>
            </a: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психотерапија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7.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en-US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Когнитивна</a:t>
            </a: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психотерапија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8.   </a:t>
            </a:r>
            <a:r>
              <a:rPr lang="en-US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Трансакциона</a:t>
            </a: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анлитичка</a:t>
            </a: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психотерапија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9.   </a:t>
            </a:r>
            <a:r>
              <a:rPr lang="en-US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Гешталт</a:t>
            </a: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US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терапија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10. </a:t>
            </a:r>
            <a:r>
              <a:rPr lang="en-US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Системска</a:t>
            </a: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породична</a:t>
            </a: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терапија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sr-Cyrl-C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11. Шикзал анализа 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en-US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Остали</a:t>
            </a: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психотерапијски</a:t>
            </a: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правци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1.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Клијентом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усмерена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терапија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(Ц.Р.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</a:t>
            </a:r>
            <a:r>
              <a:rPr lang="sr-Cyrl-C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џ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ерса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marL="0" indent="0">
              <a:buNone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2.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Егзистенцијалистичке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психотерапијске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методе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3.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Логотерапија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sr-Cyrl-C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Покрет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Балинтових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група</a:t>
            </a:r>
            <a:endParaRPr lang="sr-Cyrl-R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sr-Cyrl-C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СОЦИОТЕРАПИЈА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60810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7658"/>
    </mc:Choice>
    <mc:Fallback xmlns="">
      <p:transition spd="slow" advTm="27658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0982" y="1413164"/>
            <a:ext cx="11203709" cy="4835235"/>
          </a:xfrm>
        </p:spPr>
        <p:txBody>
          <a:bodyPr>
            <a:normAutofit/>
          </a:bodyPr>
          <a:lstStyle/>
          <a:p>
            <a:pPr algn="just"/>
            <a:r>
              <a:rPr lang="en-US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Психоанализа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је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дубинска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психодинамска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пс</a:t>
            </a:r>
            <a:r>
              <a:rPr lang="sr-Cyrl-R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хотерапија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која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се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превасходно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примењује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лечењу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неуроза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али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данас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све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више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налази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своју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примену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код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третмана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других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психичких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поремећаја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гранични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поремећај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личности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психосоматски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поремећаји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други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поремећаји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СЕЛФА). </a:t>
            </a:r>
            <a:endParaRPr lang="sr-Cyrl-R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Највећи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допринос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развоју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психоанализе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дао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је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бечки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лекар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јеврејског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порекла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Сигмунд</a:t>
            </a: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Фројд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/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Психоанализа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је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дуготрајан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терапијски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процес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траје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од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3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5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година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у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сеансама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од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45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минута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два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три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пута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недељно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Обављају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је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посебно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едуковани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психотерапеути</a:t>
            </a:r>
            <a:r>
              <a:rPr lang="sr-Cyrl-R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endParaRPr lang="en-US" dirty="0"/>
          </a:p>
          <a:p>
            <a:pPr algn="just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57788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9267"/>
    </mc:Choice>
    <mc:Fallback xmlns="">
      <p:transition spd="slow" advTm="39267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0982" y="332510"/>
            <a:ext cx="11203709" cy="591589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Аналитичка</a:t>
            </a: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групна</a:t>
            </a: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психотерапија</a:t>
            </a:r>
            <a:endParaRPr lang="sr-Cyrl-R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sr-Cyrl-R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sr-Cyrl-R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Индикацијско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подручје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примене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групне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анализе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је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широко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Различити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психички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поремећаји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могу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бити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третирани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овај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начин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неурозе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психосоматски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поремећаји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болести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зависности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деликвенција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гранични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поремећаји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личности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психотични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поремећаји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).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Поред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тога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групна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анализа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је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индикована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едукацији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психотерапеута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лекара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sr-Cyrl-R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медицинских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радника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просветних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радника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 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особа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других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профила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које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су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професионално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упућене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рад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са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људима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58762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3367"/>
    </mc:Choice>
    <mc:Fallback xmlns="">
      <p:transition spd="slow" advTm="33367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0982" y="332510"/>
            <a:ext cx="11203709" cy="5915890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n-US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Породична</a:t>
            </a: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 </a:t>
            </a:r>
            <a:r>
              <a:rPr lang="en-US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партнерска</a:t>
            </a: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психотерапија</a:t>
            </a: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0" indent="0" algn="just">
              <a:buNone/>
            </a:pPr>
            <a:r>
              <a:rPr lang="sr-Cyrl-R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Значајни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етиолошки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фактори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настанку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психичких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поремећаја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могу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бити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поремећене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породичне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релације</a:t>
            </a:r>
            <a:r>
              <a:rPr lang="sr-Cyrl-R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које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повлаче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нехармоничан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амбијент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одрастања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неадекавтне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комуникације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релацији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родитељ-дете</a:t>
            </a:r>
            <a:r>
              <a:rPr lang="sr-Cyrl-C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(добро су познати концепти о породичној динамици схизофрених, депресивних и оболелих од болести зависности). </a:t>
            </a:r>
          </a:p>
          <a:p>
            <a:pPr marL="0" indent="0" algn="just">
              <a:buNone/>
            </a:pPr>
            <a:r>
              <a:rPr lang="sr-Cyrl-C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Циљеви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породичне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психотерапије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могу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бити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различити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од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оних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површнијих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који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теже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успостављању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адекватније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комуникације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имеђу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чланова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оних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дубљих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који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задиру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породичну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динамику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нивоа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да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се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кроз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психотерапијски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рад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омогући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одрастање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сазревање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породице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као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целине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79021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3776"/>
    </mc:Choice>
    <mc:Fallback xmlns="">
      <p:transition spd="slow" advTm="43776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0982" y="572648"/>
            <a:ext cx="11203709" cy="5915890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СУПОРТИВНЕ ПСИХОТЕРАПИЈЕ </a:t>
            </a: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sr-Cyrl-R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Супротивне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терапије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припадају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групи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тзв</a:t>
            </a:r>
            <a:r>
              <a:rPr lang="sr-Cyrl-R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површних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психотерапијских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процедура</a:t>
            </a:r>
            <a:r>
              <a:rPr lang="sr-Cyrl-C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Терапијске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интервенције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имају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циљ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да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помогну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емоционално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декомпензованој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особи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да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се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реинтегрише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а 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да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се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при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том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не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,,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улази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,, у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откривање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дубоко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потиснутих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несвесних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интрапсихичких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конфликата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њихову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интерпретацију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Скоро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да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нема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стања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емоционалне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декомпензације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код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којих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није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могуће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применити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овакве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облике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третмана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Поред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тога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примена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ових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психотерапијских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процедура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значајна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је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код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соматских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болесника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јер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је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соматска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болест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често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праћена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поремећајима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интрапсихичке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равнотеже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који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се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манифестују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страховима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sr-Cyrl-R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депресивним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расположењем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осећањима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одбачености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изолације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сл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86300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9833"/>
    </mc:Choice>
    <mc:Fallback xmlns="">
      <p:transition spd="slow" advTm="49833"/>
    </mc:Fallback>
  </mc:AlternateContent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112</TotalTime>
  <Words>1534</Words>
  <Application>Microsoft Office PowerPoint</Application>
  <PresentationFormat>Widescreen</PresentationFormat>
  <Paragraphs>100</Paragraphs>
  <Slides>23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8" baseType="lpstr">
      <vt:lpstr>Arial</vt:lpstr>
      <vt:lpstr>Century Gothic</vt:lpstr>
      <vt:lpstr>Times New Roman</vt:lpstr>
      <vt:lpstr>Wingdings 3</vt:lpstr>
      <vt:lpstr>Ion</vt:lpstr>
      <vt:lpstr>Предмет: Психијатрија са негом Вежбе у оквиру XIV наставне јединице    ПСИХОТЕРАПИЈА И СОЦИОТЕРАПИЈА  </vt:lpstr>
      <vt:lpstr> УВОД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Референце: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Предмет: Психијатрија са негом Вежбе у оквиру XIV наставне јединице    ПСИХОТЕРАПИЈА И СОЦИОТЕРАПИЈА  (Приказ случаја) </dc:title>
  <dc:creator>Maja Nikolic</dc:creator>
  <cp:lastModifiedBy>nmuric91@gmail.com</cp:lastModifiedBy>
  <cp:revision>20</cp:revision>
  <dcterms:created xsi:type="dcterms:W3CDTF">2020-09-17T08:47:58Z</dcterms:created>
  <dcterms:modified xsi:type="dcterms:W3CDTF">2020-10-01T15:09:59Z</dcterms:modified>
</cp:coreProperties>
</file>